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Quicksand" panose="02010600030101010101" charset="0"/>
      <p:regular r:id="rId38"/>
      <p:bold r:id="rId39"/>
    </p:embeddedFont>
    <p:embeddedFont>
      <p:font typeface="Quicksand Medium" panose="02010600030101010101" charset="0"/>
      <p:regular r:id="rId40"/>
      <p:bold r:id="rId41"/>
    </p:embeddedFont>
    <p:embeddedFont>
      <p:font typeface="Roboto Mono" panose="00000009000000000000" pitchFamily="49" charset="0"/>
      <p:regular r:id="rId42"/>
      <p:bold r:id="rId43"/>
      <p:italic r:id="rId44"/>
      <p:boldItalic r:id="rId45"/>
    </p:embeddedFont>
    <p:embeddedFont>
      <p:font typeface="思源黑体 CN" panose="020B0500000000000000" pitchFamily="34" charset="-122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C3D22B-BFEC-467B-ABB9-62660D99899F}">
  <a:tblStyle styleId="{9FC3D22B-BFEC-467B-ABB9-62660D998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cc.io/curriculu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hyperlink" Target="https://www.raspberrypi.org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community/logo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- the latest version is available at: </a:t>
            </a:r>
            <a:r>
              <a:rPr lang="en-GB" sz="1000" u="sng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the-cc.io/curriculum</a:t>
            </a:r>
            <a:r>
              <a:rPr lang="en-GB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by the</a:t>
            </a:r>
            <a:r>
              <a:rPr lang="en-GB" sz="1000">
                <a:solidFill>
                  <a:srgbClr val="666666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Raspberry Pi Foundation</a:t>
            </a:r>
            <a:r>
              <a:rPr lang="en-GB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under a Creative Commons Attribution-NonCommercial-ShareAlike 4.0 International license. To view a copy of this license, visit, see </a:t>
            </a: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creativecommons.org/licenses/by-nc-sa/4.0/</a:t>
            </a:r>
            <a:r>
              <a:rPr lang="en-GB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cd3b80c9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cd3b80c9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cd3b80c9f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cd3b80c9f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aecee55ec_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aecee55ec_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69572474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69572474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c9924a01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c9924a01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69572474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69572474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69572474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69572474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69572474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69572474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cd3b80c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cd3b80c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cd3b80c9f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cd3b80c9f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cb795c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67cb795c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cd3b80c9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cd3b80c9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cd3b80c9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cd3b80c9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cd3b80c9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cd3b80c9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cd3b80c9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cd3b80c9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cd3b80c9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cd3b80c9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d26994f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d26994f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cd3b80c9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cd3b80c9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d3b80c9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cd3b80c9f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cd3b80c9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cd3b80c9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cd3b80c9f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cd3b80c9f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9572474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9572474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d3b80c9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cd3b80c9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cd3b80c9f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cd3b80c9f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cd3b80c9f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cd3b80c9f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cd3b80c9f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cd3b80c9f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cd465753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cd465753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016eeabf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016eeabfd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7cb795c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7cb795c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9572474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9572474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7cb795c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67cb795c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9572474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9572474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944449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0944449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Quicksand"/>
                <a:ea typeface="Quicksand"/>
                <a:cs typeface="Quicksand"/>
                <a:sym typeface="Quicksand"/>
              </a:rPr>
              <a:t>Logo: </a:t>
            </a:r>
            <a:r>
              <a:rPr lang="en-GB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https://www.python.org/community/logos/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094444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094444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500" y="4491500"/>
            <a:ext cx="1407075" cy="4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TITLE_4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/ Questions / Lists">
  <p:cSld name="TITLE_4_1_1_1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with heading)">
  <p:cSld name="TITLE_4_1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no heading)">
  <p:cSld name="TITLE_4_1_1_1_4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(no text under)">
  <p:cSld name="TITLE_4_1_1_1_3_2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side by side">
  <p:cSld name="TITLE_4_1_1_1_3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736600" y="1017700"/>
            <a:ext cx="40965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2:1">
  <p:cSld name="TITLE_4_1_1_1_3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558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6041575" y="1017700"/>
            <a:ext cx="27918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1:2">
  <p:cSld name="TITLE_4_1_1_1_3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279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3253475" y="1017700"/>
            <a:ext cx="55794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1:1:1">
  <p:cSld name="TITLE_4_1_1_1_3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253475" y="1017700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4"/>
          </p:nvPr>
        </p:nvSpPr>
        <p:spPr>
          <a:xfrm>
            <a:off x="6149075" y="1017700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Quicksand"/>
              <a:buNone/>
              <a:defRPr sz="28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第一课</a:t>
            </a:r>
            <a:r>
              <a:rPr lang="en-GB" dirty="0"/>
              <a:t>: </a:t>
            </a:r>
            <a:r>
              <a:rPr lang="zh-CN" altLang="en-US" dirty="0"/>
              <a:t>热身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/>
              <a:t>九年级</a:t>
            </a:r>
            <a:r>
              <a:rPr lang="en-GB" dirty="0"/>
              <a:t>–</a:t>
            </a:r>
            <a:r>
              <a:rPr lang="zh-CN" altLang="en-US" dirty="0"/>
              <a:t>使用数据序列的</a:t>
            </a:r>
            <a:r>
              <a:rPr lang="en-US" altLang="zh-CN" dirty="0"/>
              <a:t>Python</a:t>
            </a:r>
            <a:r>
              <a:rPr lang="zh-CN" altLang="en-US" dirty="0"/>
              <a:t>编程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活动 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199" name="Google Shape;199;p21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310900" y="1289300"/>
            <a:ext cx="40965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will be using</a:t>
            </a: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 pair programming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with each member in a pair taking on a specific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role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Driver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Control the keyboard and mouse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Navigator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Provide support and instructions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will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alternate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between roles.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600" y="1289307"/>
            <a:ext cx="4086099" cy="272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Selection recap</a:t>
            </a:r>
            <a:endParaRPr sz="240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08" name="Google Shape;208;p22"/>
          <p:cNvGrpSpPr/>
          <p:nvPr/>
        </p:nvGrpSpPr>
        <p:grpSpPr>
          <a:xfrm>
            <a:off x="310900" y="1289300"/>
            <a:ext cx="1953600" cy="2487306"/>
            <a:chOff x="320450" y="1286000"/>
            <a:chExt cx="1953600" cy="2487306"/>
          </a:xfrm>
        </p:grpSpPr>
        <p:sp>
          <p:nvSpPr>
            <p:cNvPr id="209" name="Google Shape;209;p22"/>
            <p:cNvSpPr txBox="1"/>
            <p:nvPr/>
          </p:nvSpPr>
          <p:spPr>
            <a:xfrm>
              <a:off x="320450" y="1286000"/>
              <a:ext cx="1953600" cy="24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ono"/>
                  <a:ea typeface="Roboto Mono"/>
                  <a:cs typeface="Roboto Mono"/>
                  <a:sym typeface="Roboto Mono"/>
                </a:rPr>
                <a:t>if           :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4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GB">
                  <a:latin typeface="Roboto Mono"/>
                  <a:ea typeface="Roboto Mono"/>
                  <a:cs typeface="Roboto Mono"/>
                  <a:sym typeface="Roboto Mono"/>
                </a:rPr>
                <a:t>elif           :   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4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GB">
                  <a:latin typeface="Roboto Mono"/>
                  <a:ea typeface="Roboto Mono"/>
                  <a:cs typeface="Roboto Mono"/>
                  <a:sym typeface="Roboto Mono"/>
                </a:rPr>
                <a:t>else: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39325" y="1374995"/>
              <a:ext cx="1027200" cy="235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5B5B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Quicksand"/>
                  <a:ea typeface="Quicksand"/>
                  <a:cs typeface="Quicksand"/>
                  <a:sym typeface="Quicksand"/>
                </a:rPr>
                <a:t>condition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11" name="Google Shape;211;p22"/>
            <p:cNvGrpSpPr/>
            <p:nvPr/>
          </p:nvGrpSpPr>
          <p:grpSpPr>
            <a:xfrm>
              <a:off x="642122" y="1677290"/>
              <a:ext cx="1397103" cy="457800"/>
              <a:chOff x="2403372" y="1678115"/>
              <a:chExt cx="1397103" cy="457800"/>
            </a:xfrm>
          </p:grpSpPr>
          <p:cxnSp>
            <p:nvCxnSpPr>
              <p:cNvPr id="212" name="Google Shape;212;p22"/>
              <p:cNvCxnSpPr/>
              <p:nvPr/>
            </p:nvCxnSpPr>
            <p:spPr>
              <a:xfrm>
                <a:off x="2403372" y="1678115"/>
                <a:ext cx="0" cy="45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5BA5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3" name="Google Shape;213;p22"/>
              <p:cNvSpPr/>
              <p:nvPr/>
            </p:nvSpPr>
            <p:spPr>
              <a:xfrm>
                <a:off x="2500575" y="1678115"/>
                <a:ext cx="1299900" cy="4578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Quicksand"/>
                    <a:ea typeface="Quicksand"/>
                    <a:cs typeface="Quicksand"/>
                    <a:sym typeface="Quicksand"/>
                  </a:rPr>
                  <a:t>block of statements</a:t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214" name="Google Shape;214;p22"/>
            <p:cNvGrpSpPr/>
            <p:nvPr/>
          </p:nvGrpSpPr>
          <p:grpSpPr>
            <a:xfrm>
              <a:off x="642122" y="2496398"/>
              <a:ext cx="1397103" cy="457800"/>
              <a:chOff x="2403372" y="2387528"/>
              <a:chExt cx="1397103" cy="457800"/>
            </a:xfrm>
          </p:grpSpPr>
          <p:cxnSp>
            <p:nvCxnSpPr>
              <p:cNvPr id="215" name="Google Shape;215;p22"/>
              <p:cNvCxnSpPr/>
              <p:nvPr/>
            </p:nvCxnSpPr>
            <p:spPr>
              <a:xfrm>
                <a:off x="2403372" y="2387528"/>
                <a:ext cx="0" cy="45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5BA5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6" name="Google Shape;216;p22"/>
              <p:cNvSpPr/>
              <p:nvPr/>
            </p:nvSpPr>
            <p:spPr>
              <a:xfrm>
                <a:off x="2500575" y="2387528"/>
                <a:ext cx="1299900" cy="4578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Quicksand"/>
                    <a:ea typeface="Quicksand"/>
                    <a:cs typeface="Quicksand"/>
                    <a:sym typeface="Quicksand"/>
                  </a:rPr>
                  <a:t>block of statements</a:t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217" name="Google Shape;217;p22"/>
            <p:cNvSpPr/>
            <p:nvPr/>
          </p:nvSpPr>
          <p:spPr>
            <a:xfrm>
              <a:off x="940047" y="2185781"/>
              <a:ext cx="1027200" cy="235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5B5B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Quicksand"/>
                  <a:ea typeface="Quicksand"/>
                  <a:cs typeface="Quicksand"/>
                  <a:sym typeface="Quicksand"/>
                </a:rPr>
                <a:t>condition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18" name="Google Shape;218;p22"/>
            <p:cNvGrpSpPr/>
            <p:nvPr/>
          </p:nvGrpSpPr>
          <p:grpSpPr>
            <a:xfrm>
              <a:off x="642122" y="3315506"/>
              <a:ext cx="1397103" cy="457800"/>
              <a:chOff x="2403372" y="2387528"/>
              <a:chExt cx="1397103" cy="457800"/>
            </a:xfrm>
          </p:grpSpPr>
          <p:cxnSp>
            <p:nvCxnSpPr>
              <p:cNvPr id="219" name="Google Shape;219;p22"/>
              <p:cNvCxnSpPr/>
              <p:nvPr/>
            </p:nvCxnSpPr>
            <p:spPr>
              <a:xfrm>
                <a:off x="2403372" y="2387528"/>
                <a:ext cx="0" cy="45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5BA5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0" name="Google Shape;220;p22"/>
              <p:cNvSpPr/>
              <p:nvPr/>
            </p:nvSpPr>
            <p:spPr>
              <a:xfrm>
                <a:off x="2500575" y="2387528"/>
                <a:ext cx="1299900" cy="4578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Quicksand"/>
                    <a:ea typeface="Quicksand"/>
                    <a:cs typeface="Quicksand"/>
                    <a:sym typeface="Quicksand"/>
                  </a:rPr>
                  <a:t>block of statements</a:t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221" name="Google Shape;221;p22"/>
          <p:cNvGrpSpPr/>
          <p:nvPr/>
        </p:nvGrpSpPr>
        <p:grpSpPr>
          <a:xfrm>
            <a:off x="2368002" y="1300743"/>
            <a:ext cx="844475" cy="2592281"/>
            <a:chOff x="1841563" y="1300743"/>
            <a:chExt cx="844475" cy="2592281"/>
          </a:xfrm>
        </p:grpSpPr>
        <p:cxnSp>
          <p:nvCxnSpPr>
            <p:cNvPr id="222" name="Google Shape;222;p22"/>
            <p:cNvCxnSpPr>
              <a:stCxn id="223" idx="2"/>
              <a:endCxn id="224" idx="6"/>
            </p:cNvCxnSpPr>
            <p:nvPr/>
          </p:nvCxnSpPr>
          <p:spPr>
            <a:xfrm rot="10800000">
              <a:off x="1977928" y="3875024"/>
              <a:ext cx="36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24" name="Google Shape;224;p22"/>
            <p:cNvSpPr/>
            <p:nvPr/>
          </p:nvSpPr>
          <p:spPr>
            <a:xfrm>
              <a:off x="1942038" y="3857024"/>
              <a:ext cx="36000" cy="3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343328" y="3873224"/>
              <a:ext cx="3600" cy="3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5" name="Google Shape;225;p22"/>
            <p:cNvCxnSpPr>
              <a:stCxn id="226" idx="2"/>
              <a:endCxn id="223" idx="0"/>
            </p:cNvCxnSpPr>
            <p:nvPr/>
          </p:nvCxnSpPr>
          <p:spPr>
            <a:xfrm>
              <a:off x="2345128" y="3683559"/>
              <a:ext cx="0" cy="18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2"/>
            <p:cNvCxnSpPr>
              <a:stCxn id="228" idx="2"/>
              <a:endCxn id="229" idx="2"/>
            </p:cNvCxnSpPr>
            <p:nvPr/>
          </p:nvCxnSpPr>
          <p:spPr>
            <a:xfrm rot="-5400000" flipH="1">
              <a:off x="2431828" y="1920459"/>
              <a:ext cx="163800" cy="337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" name="Google Shape;230;p22"/>
            <p:cNvSpPr/>
            <p:nvPr/>
          </p:nvSpPr>
          <p:spPr>
            <a:xfrm>
              <a:off x="2226638" y="1757259"/>
              <a:ext cx="237000" cy="249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841563" y="1416198"/>
              <a:ext cx="236950" cy="181225"/>
            </a:xfrm>
            <a:prstGeom prst="flowChartDecision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226628" y="1757259"/>
              <a:ext cx="237000" cy="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3" name="Google Shape;233;p22"/>
            <p:cNvCxnSpPr>
              <a:stCxn id="231" idx="2"/>
              <a:endCxn id="234" idx="0"/>
            </p:cNvCxnSpPr>
            <p:nvPr/>
          </p:nvCxnSpPr>
          <p:spPr>
            <a:xfrm rot="-5400000" flipH="1">
              <a:off x="1647588" y="1909873"/>
              <a:ext cx="625500" cy="600"/>
            </a:xfrm>
            <a:prstGeom prst="curvedConnector3">
              <a:avLst>
                <a:gd name="adj1" fmla="val 5000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35" name="Google Shape;235;p22"/>
            <p:cNvCxnSpPr>
              <a:stCxn id="236" idx="4"/>
              <a:endCxn id="231" idx="0"/>
            </p:cNvCxnSpPr>
            <p:nvPr/>
          </p:nvCxnSpPr>
          <p:spPr>
            <a:xfrm rot="-5400000" flipH="1">
              <a:off x="1920588" y="1376193"/>
              <a:ext cx="79500" cy="600"/>
            </a:xfrm>
            <a:prstGeom prst="curvedConnector3">
              <a:avLst>
                <a:gd name="adj1" fmla="val 4997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Google Shape;236;p22"/>
            <p:cNvSpPr/>
            <p:nvPr/>
          </p:nvSpPr>
          <p:spPr>
            <a:xfrm>
              <a:off x="1942038" y="1300743"/>
              <a:ext cx="36000" cy="3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2226628" y="1909659"/>
              <a:ext cx="237000" cy="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" name="Google Shape;237;p22"/>
            <p:cNvCxnSpPr>
              <a:stCxn id="231" idx="3"/>
              <a:endCxn id="232" idx="0"/>
            </p:cNvCxnSpPr>
            <p:nvPr/>
          </p:nvCxnSpPr>
          <p:spPr>
            <a:xfrm>
              <a:off x="2078513" y="1506810"/>
              <a:ext cx="266700" cy="2505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29" name="Google Shape;229;p22"/>
            <p:cNvSpPr/>
            <p:nvPr/>
          </p:nvSpPr>
          <p:spPr>
            <a:xfrm>
              <a:off x="2682438" y="2169016"/>
              <a:ext cx="3600" cy="3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22"/>
            <p:cNvCxnSpPr>
              <a:stCxn id="239" idx="2"/>
              <a:endCxn id="240" idx="2"/>
            </p:cNvCxnSpPr>
            <p:nvPr/>
          </p:nvCxnSpPr>
          <p:spPr>
            <a:xfrm rot="-5400000" flipH="1">
              <a:off x="2440678" y="2749809"/>
              <a:ext cx="146100" cy="337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2"/>
            <p:cNvSpPr/>
            <p:nvPr/>
          </p:nvSpPr>
          <p:spPr>
            <a:xfrm>
              <a:off x="2226638" y="2595459"/>
              <a:ext cx="237000" cy="249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841563" y="2223035"/>
              <a:ext cx="236950" cy="181225"/>
            </a:xfrm>
            <a:prstGeom prst="flowChartDecision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2226628" y="2595459"/>
              <a:ext cx="237000" cy="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3" name="Google Shape;243;p22"/>
            <p:cNvCxnSpPr>
              <a:stCxn id="234" idx="2"/>
              <a:endCxn id="244" idx="0"/>
            </p:cNvCxnSpPr>
            <p:nvPr/>
          </p:nvCxnSpPr>
          <p:spPr>
            <a:xfrm rot="-5400000" flipH="1">
              <a:off x="1602888" y="2761410"/>
              <a:ext cx="714900" cy="600"/>
            </a:xfrm>
            <a:prstGeom prst="curved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Google Shape;239;p22"/>
            <p:cNvSpPr/>
            <p:nvPr/>
          </p:nvSpPr>
          <p:spPr>
            <a:xfrm>
              <a:off x="2226628" y="2747859"/>
              <a:ext cx="237000" cy="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2"/>
            <p:cNvCxnSpPr>
              <a:stCxn id="234" idx="3"/>
              <a:endCxn id="242" idx="0"/>
            </p:cNvCxnSpPr>
            <p:nvPr/>
          </p:nvCxnSpPr>
          <p:spPr>
            <a:xfrm>
              <a:off x="2078513" y="2313647"/>
              <a:ext cx="266700" cy="2817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40" name="Google Shape;240;p22"/>
            <p:cNvSpPr/>
            <p:nvPr/>
          </p:nvSpPr>
          <p:spPr>
            <a:xfrm>
              <a:off x="2682438" y="2989792"/>
              <a:ext cx="3600" cy="3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2226638" y="3433659"/>
              <a:ext cx="237000" cy="249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2226628" y="3433659"/>
              <a:ext cx="237000" cy="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2226628" y="3586059"/>
              <a:ext cx="237000" cy="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8" name="Google Shape;248;p22"/>
            <p:cNvCxnSpPr>
              <a:stCxn id="244" idx="6"/>
              <a:endCxn id="247" idx="0"/>
            </p:cNvCxnSpPr>
            <p:nvPr/>
          </p:nvCxnSpPr>
          <p:spPr>
            <a:xfrm>
              <a:off x="1961838" y="3120949"/>
              <a:ext cx="383400" cy="3126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49" name="Google Shape;249;p22"/>
            <p:cNvCxnSpPr>
              <a:stCxn id="240" idx="4"/>
              <a:endCxn id="223" idx="6"/>
            </p:cNvCxnSpPr>
            <p:nvPr/>
          </p:nvCxnSpPr>
          <p:spPr>
            <a:xfrm rot="5400000">
              <a:off x="2074788" y="3265642"/>
              <a:ext cx="881700" cy="337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" name="Google Shape;244;p22"/>
            <p:cNvSpPr/>
            <p:nvPr/>
          </p:nvSpPr>
          <p:spPr>
            <a:xfrm>
              <a:off x="1958238" y="3119149"/>
              <a:ext cx="3600" cy="3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2"/>
            <p:cNvCxnSpPr>
              <a:stCxn id="240" idx="0"/>
              <a:endCxn id="229" idx="4"/>
            </p:cNvCxnSpPr>
            <p:nvPr/>
          </p:nvCxnSpPr>
          <p:spPr>
            <a:xfrm rot="10800000">
              <a:off x="2684238" y="2172592"/>
              <a:ext cx="0" cy="81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1" name="Google Shape;251;p22"/>
          <p:cNvSpPr txBox="1"/>
          <p:nvPr/>
        </p:nvSpPr>
        <p:spPr>
          <a:xfrm>
            <a:off x="4736600" y="1289300"/>
            <a:ext cx="40914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need a </a:t>
            </a: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selection structure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(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-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-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 when there are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multiple branches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your program needs to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select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which one of them to follow. 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4736600" y="3112575"/>
            <a:ext cx="40965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can use none, one, or multiple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–blocks.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can use none, or one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–block.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263" y="52930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Selection recap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4736600" y="1289300"/>
            <a:ext cx="4091400" cy="22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Let’s extend this program together, to check the day and display whether it’s a weekday on not.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Note: 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program uses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 integer for each day of the week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ranging from 0 for Monday to 6 for Sunday.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441266" y="3554400"/>
            <a:ext cx="4212120" cy="404400"/>
            <a:chOff x="4960850" y="3956300"/>
            <a:chExt cx="3861850" cy="404400"/>
          </a:xfrm>
        </p:grpSpPr>
        <p:sp>
          <p:nvSpPr>
            <p:cNvPr id="262" name="Google Shape;262;p23"/>
            <p:cNvSpPr txBox="1"/>
            <p:nvPr/>
          </p:nvSpPr>
          <p:spPr>
            <a:xfrm>
              <a:off x="5257800" y="3956300"/>
              <a:ext cx="35649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54000" bIns="91425" anchor="t" anchorCtr="0">
              <a:noAutofit/>
            </a:bodyPr>
            <a:lstStyle/>
            <a:p>
              <a:pPr marL="0" lvl="0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Live coding (the-cc.io/py-week-0)</a:t>
              </a:r>
              <a:endPara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263" name="Google Shape;26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0850" y="4061711"/>
              <a:ext cx="270000" cy="27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23"/>
          <p:cNvSpPr txBox="1"/>
          <p:nvPr/>
        </p:nvSpPr>
        <p:spPr>
          <a:xfrm>
            <a:off x="628300" y="1289300"/>
            <a:ext cx="3779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print("What day is it today?")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int(input())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318475" y="1310750"/>
            <a:ext cx="271500" cy="2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Selection recap: After the live coding session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4736600" y="1289300"/>
            <a:ext cx="4091400" cy="16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We created a program to check the day and display whether it’s a weekday on not.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Note: 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program uses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 integer for each day of the week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ranging from 0 for Monday to 6 for Sunday.</a:t>
            </a:r>
            <a:endParaRPr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628300" y="1289300"/>
            <a:ext cx="3779100" cy="1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print("What day is it today?")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day &lt;= 4: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a weekday")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the weekend!")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318475" y="1310750"/>
            <a:ext cx="271500" cy="1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How long until the weekend?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310900" y="1292775"/>
            <a:ext cx="40965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Complete the task in your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worksheet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extend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your current program even further.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16" y="529300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750" y="440538"/>
            <a:ext cx="3112050" cy="426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How long until the weekend? Solution</a:t>
            </a:r>
            <a:endParaRPr sz="240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628300" y="1289300"/>
            <a:ext cx="4916700" cy="22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print("What day is it today?")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day &lt; 4: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a weekday")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remaining = 5 - day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print(remaining, "days until the weekend")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the weekend!")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318475" y="1310750"/>
            <a:ext cx="1980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600" rIns="0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864450" y="2439175"/>
            <a:ext cx="4627500" cy="50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5545000" y="2439175"/>
            <a:ext cx="3277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54000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chemeClr val="dk1"/>
                </a:highlight>
                <a:latin typeface="Quicksand"/>
                <a:ea typeface="Quicksand"/>
                <a:cs typeface="Quicksand"/>
                <a:sym typeface="Quicksand"/>
              </a:rPr>
              <a:t> Remaining days </a:t>
            </a:r>
            <a:r>
              <a:rPr lang="en-GB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GB">
                <a:solidFill>
                  <a:srgbClr val="FFFFFF"/>
                </a:solidFill>
                <a:highlight>
                  <a:srgbClr val="5B5BA5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FFFFFF"/>
              </a:solidFill>
              <a:highlight>
                <a:srgbClr val="5B5BA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(steps 2-3)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628300" y="1289300"/>
            <a:ext cx="49167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print("What day is it today?")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day &lt; 4: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a weekday")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remaining = 5 - day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print(remaining, "days until the weekend")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elif day == 4: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Friday")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print("Just a day left until the weekend")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the weekend!")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318475" y="1310750"/>
            <a:ext cx="198000" cy="1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600" rIns="0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628275" y="2926100"/>
            <a:ext cx="4863600" cy="74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545000" y="2926100"/>
            <a:ext cx="3277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54000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chemeClr val="dk1"/>
                </a:highlight>
                <a:latin typeface="Quicksand"/>
                <a:ea typeface="Quicksand"/>
                <a:cs typeface="Quicksand"/>
                <a:sym typeface="Quicksand"/>
              </a:rPr>
              <a:t> Handle Friday as a special case </a:t>
            </a:r>
            <a:r>
              <a:rPr lang="en-GB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GB">
                <a:solidFill>
                  <a:srgbClr val="FFFFFF"/>
                </a:solidFill>
                <a:highlight>
                  <a:srgbClr val="5B5BA5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FFFFFF"/>
              </a:solidFill>
              <a:highlight>
                <a:srgbClr val="5B5BA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(step 4)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How long until the weekend? Solution</a:t>
            </a:r>
            <a:endParaRPr sz="240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/>
        </p:nvSpPr>
        <p:spPr>
          <a:xfrm>
            <a:off x="628300" y="1289300"/>
            <a:ext cx="49167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from datetime import datetime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datetime.now().weekday()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day &lt; 4: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a weekday")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remaining = 5 - day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print(remaining, "days until the weekend")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elif day == 4: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Friday")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print("Just a day left until the weekend")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print("It’s the weekend!")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628280" y="1318325"/>
            <a:ext cx="4863600" cy="57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318475" y="1310750"/>
            <a:ext cx="198000" cy="1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600" rIns="0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5545000" y="1318325"/>
            <a:ext cx="3277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54000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chemeClr val="dk1"/>
                </a:highlight>
                <a:latin typeface="Quicksand"/>
                <a:ea typeface="Quicksand"/>
                <a:cs typeface="Quicksand"/>
                <a:sym typeface="Quicksand"/>
              </a:rPr>
              <a:t> Retrieve the current day of the week </a:t>
            </a:r>
            <a:r>
              <a:rPr lang="en-GB">
                <a:solidFill>
                  <a:srgbClr val="FFFFFF"/>
                </a:solidFill>
                <a:highlight>
                  <a:srgbClr val="5B5BA5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FFFFFF"/>
              </a:solidFill>
              <a:highlight>
                <a:srgbClr val="5B5BA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(explorer task)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How long until the weekend? Solution</a:t>
            </a:r>
            <a:endParaRPr sz="240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list of names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628300" y="1289300"/>
            <a:ext cx="3617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4736600" y="12893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names for the days of the week can be stored in a</a:t>
            </a: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 list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4736600" y="23180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Syntax: 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comma-separated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list of values (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items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), in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square brackets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4736600" y="3346700"/>
            <a:ext cx="40914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 this example, the list items are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string literals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(i.e. pieces of text), so they need to be in quotation marks.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318475" y="1310750"/>
            <a:ext cx="2715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list of names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4736600" y="1289300"/>
            <a:ext cx="40914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list is a kind of</a:t>
            </a:r>
            <a:r>
              <a:rPr lang="en-GB" sz="1800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GB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data structure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Data structures are organised collections of data.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 the case of lists, data is organised in a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sequence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with each item having a unique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denoting its position in the list.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318475" y="1310750"/>
            <a:ext cx="2715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0"/>
          <p:cNvSpPr txBox="1"/>
          <p:nvPr/>
        </p:nvSpPr>
        <p:spPr>
          <a:xfrm>
            <a:off x="628300" y="1289300"/>
            <a:ext cx="3617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开始活动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任务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730500" y="1289300"/>
            <a:ext cx="4092300" cy="24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重复执行动作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显示在屏幕上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检查条件，以选择要执行的操作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从键盘读取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给变量赋值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310900" y="1289299"/>
            <a:ext cx="2423700" cy="236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思源黑体 CN" panose="020B0500000000000000" pitchFamily="34" charset="-122"/>
                <a:ea typeface="思源黑体 CN" panose="020B0500000000000000" pitchFamily="34" charset="-122"/>
                <a:cs typeface="Roboto Mono"/>
                <a:sym typeface="Roboto Mono"/>
              </a:rPr>
              <a:t>input</a:t>
            </a:r>
            <a:endParaRPr sz="1800" dirty="0">
              <a:latin typeface="思源黑体 CN" panose="020B0500000000000000" pitchFamily="34" charset="-122"/>
              <a:ea typeface="思源黑体 CN" panose="020B0500000000000000" pitchFamily="34" charset="-122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思源黑体 CN" panose="020B0500000000000000" pitchFamily="34" charset="-122"/>
                <a:ea typeface="思源黑体 CN" panose="020B0500000000000000" pitchFamily="34" charset="-122"/>
                <a:cs typeface="Roboto Mono"/>
                <a:sym typeface="Roboto Mono"/>
              </a:rPr>
              <a:t>print</a:t>
            </a:r>
            <a:endParaRPr sz="1800" dirty="0">
              <a:latin typeface="思源黑体 CN" panose="020B0500000000000000" pitchFamily="34" charset="-122"/>
              <a:ea typeface="思源黑体 CN" panose="020B0500000000000000" pitchFamily="34" charset="-122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思源黑体 CN" panose="020B0500000000000000" pitchFamily="34" charset="-122"/>
                <a:ea typeface="思源黑体 CN" panose="020B0500000000000000" pitchFamily="34" charset="-122"/>
                <a:cs typeface="Roboto Mono"/>
                <a:sym typeface="Roboto Mono"/>
              </a:rPr>
              <a:t>while</a:t>
            </a:r>
            <a:endParaRPr sz="1800" dirty="0">
              <a:latin typeface="思源黑体 CN" panose="020B0500000000000000" pitchFamily="34" charset="-122"/>
              <a:ea typeface="思源黑体 CN" panose="020B0500000000000000" pitchFamily="34" charset="-122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思源黑体 CN" panose="020B0500000000000000" pitchFamily="34" charset="-122"/>
                <a:ea typeface="思源黑体 CN" panose="020B0500000000000000" pitchFamily="34" charset="-122"/>
                <a:cs typeface="Roboto Mono"/>
                <a:sym typeface="Roboto Mono"/>
              </a:rPr>
              <a:t>if</a:t>
            </a:r>
            <a:endParaRPr sz="1800" dirty="0">
              <a:latin typeface="思源黑体 CN" panose="020B0500000000000000" pitchFamily="34" charset="-122"/>
              <a:ea typeface="思源黑体 CN" panose="020B0500000000000000" pitchFamily="34" charset="-122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思源黑体 CN" panose="020B0500000000000000" pitchFamily="34" charset="-122"/>
                <a:ea typeface="思源黑体 CN" panose="020B0500000000000000" pitchFamily="34" charset="-122"/>
                <a:cs typeface="Roboto Mono"/>
                <a:sym typeface="Roboto Mono"/>
              </a:rPr>
              <a:t>=</a:t>
            </a:r>
            <a:endParaRPr sz="1800" dirty="0">
              <a:latin typeface="思源黑体 CN" panose="020B0500000000000000" pitchFamily="34" charset="-122"/>
              <a:ea typeface="思源黑体 CN" panose="020B0500000000000000" pitchFamily="34" charset="-122"/>
              <a:cs typeface="Roboto Mono"/>
              <a:sym typeface="Roboto Mono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2128125" y="147207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2128125" y="186455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2128125" y="225702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2128125" y="264950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128125" y="304197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4526900" y="156207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4526900" y="1980874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4526950" y="2413327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4534395" y="2806120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4526950" y="3236880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list of names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43" name="Google Shape;343;p31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the program is executed, this is what the list will look like in memory.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45" name="Google Shape;345;p31"/>
          <p:cNvGraphicFramePr/>
          <p:nvPr/>
        </p:nvGraphicFramePr>
        <p:xfrm>
          <a:off x="5381325" y="1368650"/>
          <a:ext cx="1692000" cy="2239125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6" name="Google Shape;346;p31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347" name="Google Shape;347;p31"/>
          <p:cNvSpPr txBox="1"/>
          <p:nvPr/>
        </p:nvSpPr>
        <p:spPr>
          <a:xfrm>
            <a:off x="318475" y="1310750"/>
            <a:ext cx="2715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628300" y="1289300"/>
            <a:ext cx="3617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/>
          <p:nvPr/>
        </p:nvSpPr>
        <p:spPr>
          <a:xfrm>
            <a:off x="5499525" y="1411150"/>
            <a:ext cx="197100" cy="2158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list of names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Each item has a unique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denoting its position in the list.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358" name="Google Shape;358;p32"/>
          <p:cNvGraphicFramePr/>
          <p:nvPr/>
        </p:nvGraphicFramePr>
        <p:xfrm>
          <a:off x="5381325" y="1368650"/>
          <a:ext cx="1692000" cy="2239125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/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9" name="Google Shape;359;p32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360" name="Google Shape;360;p32"/>
          <p:cNvSpPr txBox="1"/>
          <p:nvPr/>
        </p:nvSpPr>
        <p:spPr>
          <a:xfrm>
            <a:off x="7287250" y="1292450"/>
            <a:ext cx="15459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Note: List item numbering </a:t>
            </a:r>
            <a:r>
              <a:rPr lang="en-GB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starts from 0</a:t>
            </a: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(zero-based).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61" name="Google Shape;3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75" y="2423088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 txBox="1"/>
          <p:nvPr/>
        </p:nvSpPr>
        <p:spPr>
          <a:xfrm>
            <a:off x="318475" y="1310750"/>
            <a:ext cx="2715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628300" y="1289300"/>
            <a:ext cx="3617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70" name="Google Shape;370;p33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this program is executed, what will be displayed on the screen?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72" name="Google Shape;372;p33"/>
          <p:cNvGraphicFramePr/>
          <p:nvPr/>
        </p:nvGraphicFramePr>
        <p:xfrm>
          <a:off x="5381325" y="1368650"/>
          <a:ext cx="1692000" cy="2239125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3" name="Google Shape;373;p33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628300" y="1289300"/>
            <a:ext cx="36150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print(days[0])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4736600" y="4382540"/>
            <a:ext cx="4091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Answer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Monday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1343435" y="2424412"/>
            <a:ext cx="772500" cy="2715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84" name="Google Shape;384;p34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this program is executed, what will be displayed on the screen?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6" name="Google Shape;386;p34"/>
          <p:cNvGraphicFramePr/>
          <p:nvPr/>
        </p:nvGraphicFramePr>
        <p:xfrm>
          <a:off x="5381325" y="1368650"/>
          <a:ext cx="1692000" cy="2239125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7" name="Google Shape;387;p34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4736600" y="4382540"/>
            <a:ext cx="4091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Answer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Tuesday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628300" y="1289300"/>
            <a:ext cx="36150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print(days[1])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397" name="Google Shape;397;p35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this program is executed, what will be displayed on the screen?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4736600" y="4382540"/>
            <a:ext cx="4091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Answer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Friday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628300" y="1289300"/>
            <a:ext cx="36150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print(days[4])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3" name="Google Shape;403;p35"/>
          <p:cNvGraphicFramePr/>
          <p:nvPr/>
        </p:nvGraphicFramePr>
        <p:xfrm>
          <a:off x="5381325" y="13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9" name="Google Shape;409;p36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410" name="Google Shape;410;p36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this program is executed, what will be displayed on the screen?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412" name="Google Shape;412;p36"/>
          <p:cNvSpPr txBox="1"/>
          <p:nvPr/>
        </p:nvSpPr>
        <p:spPr>
          <a:xfrm>
            <a:off x="4736600" y="4382540"/>
            <a:ext cx="4091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Answer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An </a:t>
            </a:r>
            <a:r>
              <a:rPr lang="en-GB" sz="1800" b="1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IndexError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will occur.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628300" y="1289300"/>
            <a:ext cx="36150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print(days[7])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16" name="Google Shape;416;p36"/>
          <p:cNvGraphicFramePr/>
          <p:nvPr/>
        </p:nvGraphicFramePr>
        <p:xfrm>
          <a:off x="5381325" y="13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Expressions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can be used to access item lists (as long as they evaluate to an integer).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425" name="Google Shape;425;p37"/>
          <p:cNvSpPr txBox="1"/>
          <p:nvPr/>
        </p:nvSpPr>
        <p:spPr>
          <a:xfrm>
            <a:off x="628300" y="1289300"/>
            <a:ext cx="36150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print(days[day])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7960398" y="1368650"/>
            <a:ext cx="756000" cy="31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/>
          </a:p>
        </p:txBody>
      </p:sp>
      <p:sp>
        <p:nvSpPr>
          <p:cNvPr id="428" name="Google Shape;428;p37"/>
          <p:cNvSpPr txBox="1"/>
          <p:nvPr/>
        </p:nvSpPr>
        <p:spPr>
          <a:xfrm>
            <a:off x="7403600" y="1310750"/>
            <a:ext cx="556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</a:t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1883821" y="2687157"/>
            <a:ext cx="336300" cy="2715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1" name="Google Shape;431;p37"/>
          <p:cNvGraphicFramePr/>
          <p:nvPr/>
        </p:nvGraphicFramePr>
        <p:xfrm>
          <a:off x="5381325" y="13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/>
        </p:nvSpPr>
        <p:spPr>
          <a:xfrm>
            <a:off x="628300" y="1289300"/>
            <a:ext cx="36150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print(days[day])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7960398" y="1368650"/>
            <a:ext cx="756000" cy="31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/>
          </a:p>
        </p:txBody>
      </p:sp>
      <p:sp>
        <p:nvSpPr>
          <p:cNvPr id="441" name="Google Shape;441;p38"/>
          <p:cNvSpPr txBox="1"/>
          <p:nvPr/>
        </p:nvSpPr>
        <p:spPr>
          <a:xfrm>
            <a:off x="7403600" y="1310750"/>
            <a:ext cx="556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</a:t>
            </a:r>
            <a:endParaRPr/>
          </a:p>
        </p:txBody>
      </p:sp>
      <p:sp>
        <p:nvSpPr>
          <p:cNvPr id="442" name="Google Shape;442;p38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this program is executed, what will be displayed on the screen?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4736600" y="4382540"/>
            <a:ext cx="4091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Answer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Thursday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1883821" y="2687157"/>
            <a:ext cx="336300" cy="2715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>
            <a:off x="1903391" y="2996272"/>
            <a:ext cx="303000" cy="2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000"/>
          </a:p>
        </p:txBody>
      </p:sp>
      <p:grpSp>
        <p:nvGrpSpPr>
          <p:cNvPr id="446" name="Google Shape;446;p38"/>
          <p:cNvGrpSpPr/>
          <p:nvPr/>
        </p:nvGrpSpPr>
        <p:grpSpPr>
          <a:xfrm>
            <a:off x="2206391" y="2428239"/>
            <a:ext cx="3270934" cy="679634"/>
            <a:chOff x="2206391" y="2428239"/>
            <a:chExt cx="3270934" cy="679634"/>
          </a:xfrm>
        </p:grpSpPr>
        <p:cxnSp>
          <p:nvCxnSpPr>
            <p:cNvPr id="447" name="Google Shape;447;p38"/>
            <p:cNvCxnSpPr>
              <a:stCxn id="445" idx="3"/>
              <a:endCxn id="448" idx="2"/>
            </p:cNvCxnSpPr>
            <p:nvPr/>
          </p:nvCxnSpPr>
          <p:spPr>
            <a:xfrm rot="10800000" flipH="1">
              <a:off x="2206391" y="2473372"/>
              <a:ext cx="3180900" cy="634500"/>
            </a:xfrm>
            <a:prstGeom prst="curvedConnector3">
              <a:avLst>
                <a:gd name="adj1" fmla="val 5000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48" name="Google Shape;448;p38"/>
            <p:cNvSpPr/>
            <p:nvPr/>
          </p:nvSpPr>
          <p:spPr>
            <a:xfrm>
              <a:off x="5387325" y="2428239"/>
              <a:ext cx="90000" cy="90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49" name="Google Shape;449;p38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38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1" name="Google Shape;451;p38"/>
          <p:cNvGraphicFramePr/>
          <p:nvPr/>
        </p:nvGraphicFramePr>
        <p:xfrm>
          <a:off x="5381325" y="13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/>
          <p:nvPr/>
        </p:nvSpPr>
        <p:spPr>
          <a:xfrm>
            <a:off x="628300" y="1289300"/>
            <a:ext cx="36150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 =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print(days[day-1])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318475" y="1310750"/>
            <a:ext cx="2715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460" name="Google Shape;460;p39"/>
          <p:cNvSpPr txBox="1"/>
          <p:nvPr/>
        </p:nvSpPr>
        <p:spPr>
          <a:xfrm>
            <a:off x="4736600" y="1310750"/>
            <a:ext cx="622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7960398" y="1368650"/>
            <a:ext cx="756000" cy="31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/>
          </a:p>
        </p:txBody>
      </p:sp>
      <p:sp>
        <p:nvSpPr>
          <p:cNvPr id="462" name="Google Shape;462;p39"/>
          <p:cNvSpPr txBox="1"/>
          <p:nvPr/>
        </p:nvSpPr>
        <p:spPr>
          <a:xfrm>
            <a:off x="7403600" y="1310750"/>
            <a:ext cx="556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</a:t>
            </a:r>
            <a:endParaRPr/>
          </a:p>
        </p:txBody>
      </p:sp>
      <p:sp>
        <p:nvSpPr>
          <p:cNvPr id="463" name="Google Shape;463;p39"/>
          <p:cNvSpPr txBox="1"/>
          <p:nvPr/>
        </p:nvSpPr>
        <p:spPr>
          <a:xfrm>
            <a:off x="4736600" y="3668900"/>
            <a:ext cx="40914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When this program is executed, what will be displayed on the screen?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4736600" y="4382540"/>
            <a:ext cx="4091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Answer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Wednesday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1883828" y="2677002"/>
            <a:ext cx="556800" cy="2715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9"/>
          <p:cNvSpPr/>
          <p:nvPr/>
        </p:nvSpPr>
        <p:spPr>
          <a:xfrm>
            <a:off x="2014031" y="2986117"/>
            <a:ext cx="303000" cy="2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000"/>
          </a:p>
        </p:txBody>
      </p:sp>
      <p:grpSp>
        <p:nvGrpSpPr>
          <p:cNvPr id="467" name="Google Shape;467;p39"/>
          <p:cNvGrpSpPr/>
          <p:nvPr/>
        </p:nvGrpSpPr>
        <p:grpSpPr>
          <a:xfrm>
            <a:off x="2317031" y="2123439"/>
            <a:ext cx="3160295" cy="974279"/>
            <a:chOff x="2317031" y="2123439"/>
            <a:chExt cx="3160295" cy="974279"/>
          </a:xfrm>
        </p:grpSpPr>
        <p:cxnSp>
          <p:nvCxnSpPr>
            <p:cNvPr id="468" name="Google Shape;468;p39"/>
            <p:cNvCxnSpPr>
              <a:stCxn id="466" idx="3"/>
              <a:endCxn id="469" idx="2"/>
            </p:cNvCxnSpPr>
            <p:nvPr/>
          </p:nvCxnSpPr>
          <p:spPr>
            <a:xfrm rot="10800000" flipH="1">
              <a:off x="2317031" y="2168317"/>
              <a:ext cx="3070200" cy="929400"/>
            </a:xfrm>
            <a:prstGeom prst="curvedConnector3">
              <a:avLst>
                <a:gd name="adj1" fmla="val 50002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9" name="Google Shape;469;p39"/>
            <p:cNvSpPr/>
            <p:nvPr/>
          </p:nvSpPr>
          <p:spPr>
            <a:xfrm>
              <a:off x="5387325" y="2123439"/>
              <a:ext cx="90000" cy="90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70" name="Google Shape;470;p39"/>
          <p:cNvSpPr/>
          <p:nvPr/>
        </p:nvSpPr>
        <p:spPr>
          <a:xfrm>
            <a:off x="5384025" y="1368600"/>
            <a:ext cx="1689300" cy="2239200"/>
          </a:xfrm>
          <a:prstGeom prst="roundRect">
            <a:avLst>
              <a:gd name="adj" fmla="val 53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1" name="Google Shape;471;p39"/>
          <p:cNvGraphicFramePr/>
          <p:nvPr/>
        </p:nvGraphicFramePr>
        <p:xfrm>
          <a:off x="5381325" y="13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{9FC3D22B-BFEC-467B-ABB9-62660D99899F}</a:tableStyleId>
              </a:tblPr>
              <a:tblGrid>
                <a:gridCol w="3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"Tuesday"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"Wednesday"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"Thursday"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"Friday"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"Saturday"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"Sunday"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4000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 number for a name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7" name="Google Shape;477;p40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4736600" y="1289300"/>
            <a:ext cx="40914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Examine an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extended version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(the-cc.io/py-week-5) of the previous program, which incorporates the list of days.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318475" y="1310750"/>
            <a:ext cx="2715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628300" y="1289300"/>
            <a:ext cx="36171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days = ["Monday", "Tuesday",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"Wednesday", "Thursday",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"Friday", "Saturday",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"Sunday"]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开始活动</a:t>
            </a:r>
            <a:endParaRPr dirty="0"/>
          </a:p>
        </p:txBody>
      </p:sp>
      <p:sp>
        <p:nvSpPr>
          <p:cNvPr id="93" name="Google Shape;93;p14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任务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30500" y="1289300"/>
            <a:ext cx="4092300" cy="20650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重复执行动作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显示在屏幕上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检查条件，以选择要执行的操作</a:t>
            </a:r>
            <a:endParaRPr lang="en-US" altLang="zh-CN"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从键盘读取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Quicksand"/>
              <a:buAutoNum type="alphaUcPeriod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给变量赋值</a:t>
            </a:r>
          </a:p>
        </p:txBody>
      </p:sp>
      <p:sp>
        <p:nvSpPr>
          <p:cNvPr id="95" name="Google Shape;95;p14"/>
          <p:cNvSpPr txBox="1"/>
          <p:nvPr/>
        </p:nvSpPr>
        <p:spPr>
          <a:xfrm>
            <a:off x="310900" y="1289300"/>
            <a:ext cx="2423700" cy="206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if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Quicksand"/>
              <a:buAutoNum type="arabicPeriod"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6" name="Google Shape;96;p14"/>
          <p:cNvCxnSpPr>
            <a:stCxn id="97" idx="6"/>
            <a:endCxn id="98" idx="2"/>
          </p:cNvCxnSpPr>
          <p:nvPr/>
        </p:nvCxnSpPr>
        <p:spPr>
          <a:xfrm>
            <a:off x="2218125" y="1517078"/>
            <a:ext cx="2328945" cy="11774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4"/>
          <p:cNvSpPr/>
          <p:nvPr/>
        </p:nvSpPr>
        <p:spPr>
          <a:xfrm>
            <a:off x="2128125" y="147207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2128125" y="186455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2128125" y="225702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2128125" y="264950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128125" y="304197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528650" y="1472078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4528650" y="187580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4528650" y="224165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4547070" y="264950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4539525" y="3053583"/>
            <a:ext cx="90000" cy="9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7" name="Google Shape;107;p14"/>
          <p:cNvCxnSpPr>
            <a:stCxn id="99" idx="6"/>
            <a:endCxn id="104" idx="2"/>
          </p:cNvCxnSpPr>
          <p:nvPr/>
        </p:nvCxnSpPr>
        <p:spPr>
          <a:xfrm>
            <a:off x="2218125" y="1909553"/>
            <a:ext cx="2310600" cy="114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>
            <a:stCxn id="100" idx="6"/>
            <a:endCxn id="103" idx="2"/>
          </p:cNvCxnSpPr>
          <p:nvPr/>
        </p:nvCxnSpPr>
        <p:spPr>
          <a:xfrm rot="10800000" flipH="1">
            <a:off x="2218125" y="1517228"/>
            <a:ext cx="2310600" cy="7848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>
            <a:stCxn id="101" idx="6"/>
            <a:endCxn id="105" idx="2"/>
          </p:cNvCxnSpPr>
          <p:nvPr/>
        </p:nvCxnSpPr>
        <p:spPr>
          <a:xfrm rot="10800000" flipH="1">
            <a:off x="2218125" y="2286803"/>
            <a:ext cx="2310600" cy="4077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>
            <a:stCxn id="102" idx="6"/>
            <a:endCxn id="106" idx="2"/>
          </p:cNvCxnSpPr>
          <p:nvPr/>
        </p:nvCxnSpPr>
        <p:spPr>
          <a:xfrm>
            <a:off x="2218125" y="3086978"/>
            <a:ext cx="2321400" cy="1160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4</a:t>
            </a:r>
            <a:endParaRPr/>
          </a:p>
        </p:txBody>
      </p:sp>
      <p:sp>
        <p:nvSpPr>
          <p:cNvPr id="486" name="Google Shape;486;p41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As seasons roll on by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7" name="Google Shape;487;p41"/>
          <p:cNvSpPr txBox="1"/>
          <p:nvPr/>
        </p:nvSpPr>
        <p:spPr>
          <a:xfrm>
            <a:off x="310900" y="1292775"/>
            <a:ext cx="40965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Complete the tasks in your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worksheet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to explore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lists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practise some more with </a:t>
            </a:r>
            <a:r>
              <a:rPr lang="en-GB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selection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116" y="529300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50" y="1368188"/>
            <a:ext cx="3457245" cy="24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4</a:t>
            </a:r>
            <a:endParaRPr/>
          </a:p>
        </p:txBody>
      </p:sp>
      <p:sp>
        <p:nvSpPr>
          <p:cNvPr id="495" name="Google Shape;495;p42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As seasons roll on by: Solutions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628300" y="1289300"/>
            <a:ext cx="52668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months = ["January", "February",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"March", "April", "May",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"June", "July", "August",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"September", "October", "November",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"December"]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print("These are the summer months:")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print(months[5])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print(months[6])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print(months[7])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318475" y="1310750"/>
            <a:ext cx="271500" cy="24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2091548" y="3444855"/>
            <a:ext cx="144000" cy="2340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2091548" y="2932335"/>
            <a:ext cx="144000" cy="2340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2"/>
          <p:cNvSpPr/>
          <p:nvPr/>
        </p:nvSpPr>
        <p:spPr>
          <a:xfrm>
            <a:off x="2091548" y="3188595"/>
            <a:ext cx="144000" cy="2340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2"/>
          <p:cNvSpPr txBox="1"/>
          <p:nvPr/>
        </p:nvSpPr>
        <p:spPr>
          <a:xfrm>
            <a:off x="5268200" y="2835242"/>
            <a:ext cx="3564900" cy="1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June has an index of 5.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July has an index of 6.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August has an index of 7.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All indices are shifted by 1, compared to the common numbering of months, because list item numbering is zero-based. 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4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4</a:t>
            </a:r>
            <a:endParaRPr/>
          </a:p>
        </p:txBody>
      </p:sp>
      <p:sp>
        <p:nvSpPr>
          <p:cNvPr id="508" name="Google Shape;508;p43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As seasons roll on by: Solutions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628300" y="1289300"/>
            <a:ext cx="52668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months = ["January", "February",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"March", "April", "May",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"June", "July", "August",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"September", "October", "November",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"December"]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print("What month is it? (1-12)")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month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print("It is", months[month-1])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0" name="Google Shape;510;p43"/>
          <p:cNvSpPr txBox="1"/>
          <p:nvPr/>
        </p:nvSpPr>
        <p:spPr>
          <a:xfrm>
            <a:off x="318475" y="1310750"/>
            <a:ext cx="271500" cy="24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43"/>
          <p:cNvSpPr/>
          <p:nvPr/>
        </p:nvSpPr>
        <p:spPr>
          <a:xfrm>
            <a:off x="3054536" y="3194550"/>
            <a:ext cx="773400" cy="2340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 txBox="1"/>
          <p:nvPr/>
        </p:nvSpPr>
        <p:spPr>
          <a:xfrm>
            <a:off x="5268200" y="3063851"/>
            <a:ext cx="3564900" cy="11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month</a:t>
            </a: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(provided by the user) is reduced by 1, before it is used as an index, because list item numbering is zero-based. 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4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4</a:t>
            </a:r>
            <a:endParaRPr/>
          </a:p>
        </p:txBody>
      </p:sp>
      <p:sp>
        <p:nvSpPr>
          <p:cNvPr id="519" name="Google Shape;519;p44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As seasons roll on by: Solutions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628300" y="1289300"/>
            <a:ext cx="58725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seasons = ["Winter", "Spring", "Summer", "Autumn"]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print("What month is it? (1-12)")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month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month &lt;= 2 or month == 12: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season = 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elif month &lt;= 5: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season =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elif month &lt;= 8: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season =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season =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print("It is", seasons[season])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976648" y="2280150"/>
            <a:ext cx="2747100" cy="234000"/>
          </a:xfrm>
          <a:prstGeom prst="rect">
            <a:avLst/>
          </a:prstGeom>
          <a:solidFill>
            <a:srgbClr val="5B5BA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4"/>
          <p:cNvSpPr txBox="1"/>
          <p:nvPr/>
        </p:nvSpPr>
        <p:spPr>
          <a:xfrm>
            <a:off x="5268200" y="2204775"/>
            <a:ext cx="35649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condition that checks if this is a winter month is more complex, because the numbering for winter months is not consecutive.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3" name="Google Shape;523;p44"/>
          <p:cNvSpPr txBox="1"/>
          <p:nvPr/>
        </p:nvSpPr>
        <p:spPr>
          <a:xfrm>
            <a:off x="318475" y="1310750"/>
            <a:ext cx="198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600" rIns="0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4" name="Google Shape;5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4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Plenary</a:t>
            </a:r>
            <a:endParaRPr/>
          </a:p>
        </p:txBody>
      </p:sp>
      <p:sp>
        <p:nvSpPr>
          <p:cNvPr id="530" name="Google Shape;530;p45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Lists of what?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310900" y="1322525"/>
            <a:ext cx="4096500" cy="2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 this lesson, you used lists that stored the names of days, months, and seasons.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else do you think a program could store in a list?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32" name="Google Shape;5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638" y="529311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38" name="Google Shape;538;p46"/>
          <p:cNvSpPr txBox="1"/>
          <p:nvPr/>
        </p:nvSpPr>
        <p:spPr>
          <a:xfrm>
            <a:off x="310900" y="310900"/>
            <a:ext cx="4096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In this lesson, you...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4736600" y="310900"/>
            <a:ext cx="4347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In the next lesson, you will...</a:t>
            </a:r>
            <a:endParaRPr sz="2400"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>
            <a:off x="4736600" y="1319300"/>
            <a:ext cx="40965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Perform operations on lists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310900" y="1322525"/>
            <a:ext cx="4096500" cy="3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Brushed up on your Python skills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Used selection (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-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-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statements) to control the flow of program execution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Created lists and accessed their items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/>
        </p:nvSpPr>
        <p:spPr>
          <a:xfrm>
            <a:off x="628300" y="1289300"/>
            <a:ext cx="21765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b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avg = b + a /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print(avg)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4797000" y="1174400"/>
            <a:ext cx="4086000" cy="27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当这个程序执行时，用户在键盘上输入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12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和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。</a:t>
            </a:r>
            <a:endParaRPr lang="en-US" altLang="zh-CN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问题</a:t>
            </a:r>
            <a:r>
              <a:rPr lang="en-GB" dirty="0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dirty="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屏幕上会显示什么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lang="en-US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US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 + 12 / 2</a:t>
            </a:r>
          </a:p>
          <a:p>
            <a:pPr marL="457200" lvl="0" indent="-3175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GB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GB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GB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开始活动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练习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18475" y="1310746"/>
            <a:ext cx="271500" cy="21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755625" y="3880100"/>
            <a:ext cx="4086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lvl="0">
              <a:lnSpc>
                <a:spcPct val="112000"/>
              </a:lnSpc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记住运算符优先级规则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除后加。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628300" y="1289300"/>
            <a:ext cx="21765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b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max = 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b &gt; max: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max = 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print(max)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4755625" y="1289300"/>
            <a:ext cx="4086000" cy="27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当这个程序执行时，用户在键盘上输入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12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和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。</a:t>
            </a:r>
            <a:endParaRPr lang="en-US" altLang="zh-CN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问题</a:t>
            </a:r>
            <a:r>
              <a:rPr lang="en-GB" dirty="0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dirty="0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屏幕上会显示什么</a:t>
            </a:r>
            <a:r>
              <a:rPr lang="en-GB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什么都不显示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GB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GB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AutoNum type="alphaUcPeriod"/>
            </a:pPr>
            <a:r>
              <a:rPr lang="en-GB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开始活动</a:t>
            </a:r>
          </a:p>
        </p:txBody>
      </p:sp>
      <p:sp>
        <p:nvSpPr>
          <p:cNvPr id="131" name="Google Shape;131;p16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练习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18475" y="1310746"/>
            <a:ext cx="271500" cy="21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4755625" y="3880100"/>
            <a:ext cx="40860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lvl="0">
              <a:lnSpc>
                <a:spcPct val="112000"/>
              </a:lnSpc>
            </a:pP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第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行中的条件将求值为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False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。第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行的打印是缩进的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它是</a:t>
            </a:r>
            <a:r>
              <a:rPr lang="en-US" altLang="zh-CN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if</a:t>
            </a: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块的一部分，所以它不会被执行。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628300" y="1289300"/>
            <a:ext cx="21765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a = int(input())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b = int(input())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= b + a / 2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print(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max = a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if b &gt; max: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max = b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print(max)</a:t>
            </a:r>
            <a:endParaRPr dirty="0"/>
          </a:p>
        </p:txBody>
      </p:sp>
      <p:sp>
        <p:nvSpPr>
          <p:cNvPr id="142" name="Google Shape;142;p17"/>
          <p:cNvSpPr txBox="1"/>
          <p:nvPr/>
        </p:nvSpPr>
        <p:spPr>
          <a:xfrm>
            <a:off x="318475" y="1310750"/>
            <a:ext cx="271500" cy="2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开始活动</a:t>
            </a:r>
          </a:p>
        </p:txBody>
      </p:sp>
      <p:sp>
        <p:nvSpPr>
          <p:cNvPr id="144" name="Google Shape;144;p17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辨别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3898400" y="2363200"/>
            <a:ext cx="40860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算术表达式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898400" y="2862850"/>
            <a:ext cx="4086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布尔表达式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898400" y="1818550"/>
            <a:ext cx="4086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赋值语句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3898400" y="3407500"/>
            <a:ext cx="408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不能执行的语句块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898400" y="1273900"/>
            <a:ext cx="4425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变量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/>
        </p:nvSpPr>
        <p:spPr>
          <a:xfrm>
            <a:off x="628300" y="1289300"/>
            <a:ext cx="21765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b = int(input())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avg = b + a /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print(avg)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max = 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if b &gt; max: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max = 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print(max)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318475" y="1310750"/>
            <a:ext cx="271500" cy="2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76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2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61403" y="3011359"/>
            <a:ext cx="1641000" cy="50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开始活动</a:t>
            </a:r>
          </a:p>
        </p:txBody>
      </p:sp>
      <p:sp>
        <p:nvSpPr>
          <p:cNvPr id="158" name="Google Shape;158;p18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识别</a:t>
            </a:r>
            <a:r>
              <a:rPr lang="en-GB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答案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3898400" y="2363200"/>
            <a:ext cx="40860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lvl="0">
              <a:lnSpc>
                <a:spcPct val="114000"/>
              </a:lnSpc>
              <a:spcAft>
                <a:spcPts val="1000"/>
              </a:spcAft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算术表达式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898400" y="2862850"/>
            <a:ext cx="4086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lvl="0">
              <a:lnSpc>
                <a:spcPct val="114000"/>
              </a:lnSpc>
              <a:spcAft>
                <a:spcPts val="1000"/>
              </a:spcAft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布尔表达式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状态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898400" y="1818550"/>
            <a:ext cx="4086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lvl="0">
              <a:lnSpc>
                <a:spcPct val="114000"/>
              </a:lnSpc>
              <a:spcAft>
                <a:spcPts val="1000"/>
              </a:spcAft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赋值语句</a:t>
            </a:r>
          </a:p>
        </p:txBody>
      </p:sp>
      <p:sp>
        <p:nvSpPr>
          <p:cNvPr id="162" name="Google Shape;162;p18"/>
          <p:cNvSpPr txBox="1"/>
          <p:nvPr/>
        </p:nvSpPr>
        <p:spPr>
          <a:xfrm>
            <a:off x="3898400" y="3407500"/>
            <a:ext cx="408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lvl="0">
              <a:lnSpc>
                <a:spcPct val="114000"/>
              </a:lnSpc>
              <a:spcAft>
                <a:spcPts val="1000"/>
              </a:spcAft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不能执行的语句块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63" name="Google Shape;163;p18"/>
          <p:cNvGrpSpPr/>
          <p:nvPr/>
        </p:nvGrpSpPr>
        <p:grpSpPr>
          <a:xfrm>
            <a:off x="635872" y="1365503"/>
            <a:ext cx="1869600" cy="1893680"/>
            <a:chOff x="5118725" y="1363578"/>
            <a:chExt cx="1869600" cy="1893680"/>
          </a:xfrm>
        </p:grpSpPr>
        <p:sp>
          <p:nvSpPr>
            <p:cNvPr id="164" name="Google Shape;164;p18"/>
            <p:cNvSpPr/>
            <p:nvPr/>
          </p:nvSpPr>
          <p:spPr>
            <a:xfrm>
              <a:off x="5118725" y="1363578"/>
              <a:ext cx="1869600" cy="252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5118725" y="1615166"/>
              <a:ext cx="1869600" cy="252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118725" y="1935380"/>
              <a:ext cx="1869600" cy="252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118725" y="2519787"/>
              <a:ext cx="1869600" cy="252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5344250" y="3005258"/>
              <a:ext cx="1641000" cy="252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/>
          <p:nvPr/>
        </p:nvSpPr>
        <p:spPr>
          <a:xfrm>
            <a:off x="1280764" y="1929725"/>
            <a:ext cx="1104000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978812" y="2749269"/>
            <a:ext cx="834000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3898400" y="1273900"/>
            <a:ext cx="4425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变量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155132" y="1268487"/>
            <a:ext cx="22638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GB" sz="1800" dirty="0" err="1"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800" dirty="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250" y="52885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学习目标</a:t>
            </a:r>
            <a:endParaRPr dirty="0"/>
          </a:p>
        </p:txBody>
      </p:sp>
      <p:sp>
        <p:nvSpPr>
          <p:cNvPr id="179" name="Google Shape;179;p19"/>
          <p:cNvSpPr txBox="1"/>
          <p:nvPr/>
        </p:nvSpPr>
        <p:spPr>
          <a:xfrm>
            <a:off x="310900" y="1322525"/>
            <a:ext cx="4343546" cy="1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使用基于文本的编程语言</a:t>
            </a:r>
            <a:r>
              <a:rPr lang="en-US" altLang="zh-C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(Python)</a:t>
            </a:r>
            <a:r>
              <a:rPr lang="zh-CN" altLang="en-US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创建的程序涉及</a:t>
            </a:r>
            <a:r>
              <a:rPr lang="en-US" altLang="zh-C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变量、运算符和表达式序列、选择和迭代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310900" y="310900"/>
            <a:ext cx="4096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在前面的单元中，你</a:t>
            </a:r>
            <a:r>
              <a:rPr lang="en-US" altLang="zh-CN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736600" y="310900"/>
            <a:ext cx="4096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在本单元中，你将</a:t>
            </a:r>
            <a:r>
              <a:rPr lang="en-US" altLang="zh-CN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……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4736600" y="1319300"/>
            <a:ext cx="4096500" cy="19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使用</a:t>
            </a:r>
            <a:r>
              <a:rPr lang="en-US" altLang="zh-CN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Python</a:t>
            </a: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开发的程序还涉及</a:t>
            </a:r>
            <a:r>
              <a:rPr lang="en-US" altLang="zh-CN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列表和字符串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4736600" y="3658662"/>
            <a:ext cx="4096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new_stuff = [</a:t>
            </a:r>
            <a:r>
              <a:rPr lang="en-GB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"lists", </a:t>
            </a:r>
            <a:endParaRPr>
              <a:solidFill>
                <a:srgbClr val="0C343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"strings"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098" y="3722857"/>
            <a:ext cx="589040" cy="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317000" y="3658662"/>
            <a:ext cx="4096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print(</a:t>
            </a:r>
            <a:r>
              <a:rPr lang="en-GB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"Hello Python!"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目标</a:t>
            </a:r>
            <a:endParaRPr lang="en-GB" dirty="0"/>
          </a:p>
        </p:txBody>
      </p:sp>
      <p:sp>
        <p:nvSpPr>
          <p:cNvPr id="191" name="Google Shape;191;p20"/>
          <p:cNvSpPr txBox="1"/>
          <p:nvPr/>
        </p:nvSpPr>
        <p:spPr>
          <a:xfrm>
            <a:off x="310900" y="1322525"/>
            <a:ext cx="4332300" cy="3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温习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Python</a:t>
            </a: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技能</a:t>
            </a:r>
            <a:br>
              <a:rPr lang="en-US" altLang="zh-CN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lang="en-US" altLang="zh-CN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zh-CN" altLang="en-U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演练或编写显示消息、接收键盘输入以及在赋值语句中使用算术表达式的程序</a:t>
            </a:r>
            <a:endParaRPr lang="en-US" altLang="zh-CN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endParaRPr lang="en-US"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使用选择</a:t>
            </a:r>
            <a:r>
              <a:rPr lang="en-US" altLang="zh-CN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en-GB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if- if-else</a:t>
            </a:r>
            <a:r>
              <a:rPr lang="en-US" altLang="zh-CN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语句来控制程序执行的流程</a:t>
            </a:r>
            <a:endParaRPr lang="en-US" altLang="zh-CN"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endParaRPr lang="en-US"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创建列表并访问其中的项目</a:t>
            </a:r>
            <a:endParaRPr sz="18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在这节课中，你将</a:t>
            </a:r>
            <a:r>
              <a:rPr lang="en-US" altLang="zh-CN" sz="24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400" b="1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375" y="529300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PF Curriculum Slides">
  <a:themeElements>
    <a:clrScheme name="Simple Light">
      <a:dk1>
        <a:srgbClr val="000000"/>
      </a:dk1>
      <a:lt1>
        <a:srgbClr val="FFFFFF"/>
      </a:lt1>
      <a:dk2>
        <a:srgbClr val="F7F6FB"/>
      </a:dk2>
      <a:lt2>
        <a:srgbClr val="F2FCFC"/>
      </a:lt2>
      <a:accent1>
        <a:srgbClr val="F1FAFF"/>
      </a:accent1>
      <a:accent2>
        <a:srgbClr val="FFF8F3"/>
      </a:accent2>
      <a:accent3>
        <a:srgbClr val="FFFEF2"/>
      </a:accent3>
      <a:accent4>
        <a:srgbClr val="F5FBF5"/>
      </a:accent4>
      <a:accent5>
        <a:srgbClr val="F5FBF5"/>
      </a:accent5>
      <a:accent6>
        <a:srgbClr val="CD2355"/>
      </a:accent6>
      <a:hlink>
        <a:srgbClr val="0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2679</Words>
  <Application>Microsoft Office PowerPoint</Application>
  <PresentationFormat>全屏显示(16:9)</PresentationFormat>
  <Paragraphs>653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Roboto Mono</vt:lpstr>
      <vt:lpstr>思源黑体 CN</vt:lpstr>
      <vt:lpstr>Arial</vt:lpstr>
      <vt:lpstr>Quicksand</vt:lpstr>
      <vt:lpstr>Quicksand Medium</vt:lpstr>
      <vt:lpstr>RPF Curriculum Slides</vt:lpstr>
      <vt:lpstr>第一课: 热身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第一课: 热身 </dc:title>
  <cp:lastModifiedBy>Canyu Liu</cp:lastModifiedBy>
  <cp:revision>4</cp:revision>
  <dcterms:modified xsi:type="dcterms:W3CDTF">2023-11-11T17:10:31Z</dcterms:modified>
</cp:coreProperties>
</file>